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3"/>
  </p:handoutMasterIdLst>
  <p:sldIdLst>
    <p:sldId id="295" r:id="rId2"/>
    <p:sldId id="299" r:id="rId3"/>
    <p:sldId id="288" r:id="rId4"/>
    <p:sldId id="289" r:id="rId5"/>
    <p:sldId id="290" r:id="rId6"/>
    <p:sldId id="291" r:id="rId7"/>
    <p:sldId id="292" r:id="rId8"/>
    <p:sldId id="297" r:id="rId9"/>
    <p:sldId id="296" r:id="rId10"/>
    <p:sldId id="274" r:id="rId11"/>
    <p:sldId id="298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148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58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A37E5A9-4A23-067C-3B19-5E63DD8290E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2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95DCC22-AD92-5996-8549-814A04E4F9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2E76886-BD7D-9A37-654A-67AB1B71802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75AAB1B8-70BA-F01B-EE75-5C2A91C09AC1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B7AB0DA4-D129-C267-F7DF-56A8D003F93B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2B705F02-1C20-CE75-31A3-326B46FD579B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5081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28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m’entraine à résoudre un problème.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763D8586-44B6-2F44-AFFB-C5BBD5BF152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282040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C631D23E-6D88-95CE-290F-9B996D4C741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6469" y="4059646"/>
            <a:ext cx="4197531" cy="2798354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Lisons le problème.</a:t>
            </a:r>
          </a:p>
        </p:txBody>
      </p:sp>
      <p:sp>
        <p:nvSpPr>
          <p:cNvPr id="8" name="Bulle narrative : ronde 7">
            <a:extLst>
              <a:ext uri="{FF2B5EF4-FFF2-40B4-BE49-F238E27FC236}">
                <a16:creationId xmlns:a16="http://schemas.microsoft.com/office/drawing/2014/main" id="{3D1F2013-6292-FDB3-0EA8-A242611A2F91}"/>
              </a:ext>
            </a:extLst>
          </p:cNvPr>
          <p:cNvSpPr/>
          <p:nvPr/>
        </p:nvSpPr>
        <p:spPr>
          <a:xfrm>
            <a:off x="404036" y="1084613"/>
            <a:ext cx="8335928" cy="3986150"/>
          </a:xfrm>
          <a:prstGeom prst="wedgeEllipseCallout">
            <a:avLst>
              <a:gd name="adj1" fmla="val -23574"/>
              <a:gd name="adj2" fmla="val 65367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just"/>
            <a:r>
              <a:rPr lang="fr-FR" sz="3600" dirty="0">
                <a:solidFill>
                  <a:schemeClr val="tx1"/>
                </a:solidFill>
              </a:rPr>
              <a:t>Au jeu d’échecs, il y a 8 pions blancs et autant de pions noirs.</a:t>
            </a:r>
          </a:p>
          <a:p>
            <a:pPr algn="just"/>
            <a:endParaRPr lang="fr-FR" sz="3600" dirty="0">
              <a:solidFill>
                <a:schemeClr val="tx1"/>
              </a:solidFill>
            </a:endParaRPr>
          </a:p>
          <a:p>
            <a:r>
              <a:rPr lang="fr-FR" sz="3600" b="1" dirty="0">
                <a:solidFill>
                  <a:schemeClr val="tx1"/>
                </a:solidFill>
              </a:rPr>
              <a:t>Combien y a-t-il de pions sur l’échiquier? </a:t>
            </a:r>
            <a:endParaRPr lang="fr-FR" sz="3200" b="1" dirty="0"/>
          </a:p>
        </p:txBody>
      </p:sp>
    </p:spTree>
    <p:extLst>
      <p:ext uri="{BB962C8B-B14F-4D97-AF65-F5344CB8AC3E}">
        <p14:creationId xmlns:p14="http://schemas.microsoft.com/office/powerpoint/2010/main" val="14494264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E49065-18AE-DD40-9AD6-46239D9B41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E5FB44-3CE2-9382-13DE-53E76A7448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089" y="21788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Je cherche en suivant les 4 étapes.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505041D-07E4-A7AB-3890-B1E7C447EDD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3993" b="49776"/>
          <a:stretch/>
        </p:blipFill>
        <p:spPr>
          <a:xfrm>
            <a:off x="1248926" y="1197891"/>
            <a:ext cx="1885906" cy="972000"/>
          </a:xfrm>
          <a:prstGeom prst="rect">
            <a:avLst/>
          </a:prstGeom>
        </p:spPr>
      </p:pic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213AD25B-40DA-F260-F460-EBC61E09AB67}"/>
              </a:ext>
            </a:extLst>
          </p:cNvPr>
          <p:cNvSpPr/>
          <p:nvPr/>
        </p:nvSpPr>
        <p:spPr>
          <a:xfrm>
            <a:off x="368215" y="1377045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36987FA4-8890-664B-A5BB-ED5864DF1D1E}"/>
              </a:ext>
            </a:extLst>
          </p:cNvPr>
          <p:cNvSpPr/>
          <p:nvPr/>
        </p:nvSpPr>
        <p:spPr>
          <a:xfrm>
            <a:off x="368215" y="2780864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A8CABAF2-7EDC-1C1D-F760-817228FF7937}"/>
              </a:ext>
            </a:extLst>
          </p:cNvPr>
          <p:cNvSpPr/>
          <p:nvPr/>
        </p:nvSpPr>
        <p:spPr>
          <a:xfrm>
            <a:off x="368215" y="4184683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1F6A42CD-368B-43F5-A6E9-4A45BC2877BE}"/>
              </a:ext>
            </a:extLst>
          </p:cNvPr>
          <p:cNvSpPr/>
          <p:nvPr/>
        </p:nvSpPr>
        <p:spPr>
          <a:xfrm>
            <a:off x="368215" y="5588502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F877AECF-4C9B-1DD0-A8BA-AE381164F0E5}"/>
              </a:ext>
            </a:extLst>
          </p:cNvPr>
          <p:cNvSpPr txBox="1"/>
          <p:nvPr/>
        </p:nvSpPr>
        <p:spPr>
          <a:xfrm>
            <a:off x="3401851" y="1155592"/>
            <a:ext cx="548485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  <a:sym typeface="Wingdings" panose="05000000000000000000" pitchFamily="2" charset="2"/>
              </a:rPr>
              <a:t> </a:t>
            </a:r>
            <a:r>
              <a:rPr lang="fr-FR" sz="3200" dirty="0">
                <a:solidFill>
                  <a:srgbClr val="C00000"/>
                </a:solidFill>
              </a:rPr>
              <a:t>Je cherche le nombre total de pions. 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FE7CA267-C9C0-AC51-DC6B-5F812F3E2E2A}"/>
              </a:ext>
            </a:extLst>
          </p:cNvPr>
          <p:cNvSpPr txBox="1"/>
          <p:nvPr/>
        </p:nvSpPr>
        <p:spPr>
          <a:xfrm>
            <a:off x="3508499" y="5617419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  <a:latin typeface="Cursive standard" pitchFamily="2" charset="0"/>
                <a:sym typeface="Wingdings" panose="05000000000000000000" pitchFamily="2" charset="2"/>
              </a:rPr>
              <a:t> Il y a 16 pions.</a:t>
            </a:r>
            <a:endParaRPr lang="fr-FR" sz="3200" dirty="0">
              <a:solidFill>
                <a:srgbClr val="C00000"/>
              </a:solidFill>
              <a:latin typeface="Cursive standard" pitchFamily="2" charset="0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681B8539-14C5-B2E6-9B16-132F78A0103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8" b="678"/>
          <a:stretch/>
        </p:blipFill>
        <p:spPr>
          <a:xfrm>
            <a:off x="1248926" y="5409348"/>
            <a:ext cx="1779368" cy="972000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EC8DAAAD-B702-96B5-2656-93BCDAE04EA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4" t="57746" r="42480" b="-76"/>
          <a:stretch/>
        </p:blipFill>
        <p:spPr bwMode="auto">
          <a:xfrm>
            <a:off x="1248926" y="3938883"/>
            <a:ext cx="1792999" cy="110529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1" name="ZoneTexte 20">
            <a:extLst>
              <a:ext uri="{FF2B5EF4-FFF2-40B4-BE49-F238E27FC236}">
                <a16:creationId xmlns:a16="http://schemas.microsoft.com/office/drawing/2014/main" id="{B8ABECC6-0BEF-EA6D-B331-40072A0E4506}"/>
              </a:ext>
            </a:extLst>
          </p:cNvPr>
          <p:cNvSpPr txBox="1"/>
          <p:nvPr/>
        </p:nvSpPr>
        <p:spPr>
          <a:xfrm>
            <a:off x="3508499" y="3898656"/>
            <a:ext cx="518715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C00000"/>
                </a:solidFill>
                <a:sym typeface="Wingdings" panose="05000000000000000000" pitchFamily="2" charset="2"/>
              </a:rPr>
              <a:t> </a:t>
            </a:r>
            <a:r>
              <a:rPr lang="fr-FR" sz="4000" dirty="0">
                <a:solidFill>
                  <a:srgbClr val="C00000"/>
                </a:solidFill>
              </a:rPr>
              <a:t>Le double de 8 :</a:t>
            </a:r>
          </a:p>
          <a:p>
            <a:r>
              <a:rPr lang="fr-FR" sz="4000" dirty="0">
                <a:solidFill>
                  <a:srgbClr val="C00000"/>
                </a:solidFill>
              </a:rPr>
              <a:t>8 + 8 = 16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BEB0F615-FE99-70DD-1ADF-3DDF470BCAE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5590" b="49889"/>
          <a:stretch/>
        </p:blipFill>
        <p:spPr>
          <a:xfrm>
            <a:off x="1248926" y="2601710"/>
            <a:ext cx="1813145" cy="972000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CDA3F956-5EA6-B728-6516-90EBB59100E8}"/>
              </a:ext>
            </a:extLst>
          </p:cNvPr>
          <p:cNvSpPr txBox="1"/>
          <p:nvPr/>
        </p:nvSpPr>
        <p:spPr>
          <a:xfrm>
            <a:off x="3435206" y="2551655"/>
            <a:ext cx="51871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  <a:sym typeface="Wingdings" panose="05000000000000000000" pitchFamily="2" charset="2"/>
              </a:rPr>
              <a:t> </a:t>
            </a:r>
            <a:r>
              <a:rPr lang="fr-FR" sz="3200" dirty="0">
                <a:solidFill>
                  <a:srgbClr val="C00000"/>
                </a:solidFill>
              </a:rPr>
              <a:t>Je représente </a:t>
            </a:r>
          </a:p>
          <a:p>
            <a:r>
              <a:rPr lang="fr-FR" sz="3200" dirty="0">
                <a:solidFill>
                  <a:srgbClr val="C00000"/>
                </a:solidFill>
              </a:rPr>
              <a:t>     le problème.</a:t>
            </a:r>
          </a:p>
        </p:txBody>
      </p:sp>
      <p:sp>
        <p:nvSpPr>
          <p:cNvPr id="41" name="Espace réservé du texte 40">
            <a:extLst>
              <a:ext uri="{FF2B5EF4-FFF2-40B4-BE49-F238E27FC236}">
                <a16:creationId xmlns:a16="http://schemas.microsoft.com/office/drawing/2014/main" id="{A68B97E6-1801-D753-5CF6-0108A906E34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A54A3D95-8EF4-49C0-DB2E-7AF57C7A5957}"/>
              </a:ext>
            </a:extLst>
          </p:cNvPr>
          <p:cNvSpPr/>
          <p:nvPr/>
        </p:nvSpPr>
        <p:spPr>
          <a:xfrm>
            <a:off x="6422175" y="2856411"/>
            <a:ext cx="766354" cy="53814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dirty="0"/>
              <a:t>8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CD0EE84B-6D8A-BE39-2C1B-5B680A943431}"/>
              </a:ext>
            </a:extLst>
          </p:cNvPr>
          <p:cNvSpPr/>
          <p:nvPr/>
        </p:nvSpPr>
        <p:spPr>
          <a:xfrm>
            <a:off x="7271261" y="2868315"/>
            <a:ext cx="766354" cy="53814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dirty="0"/>
              <a:t>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B3D09981-4C14-C427-4C98-CB05FC218F05}"/>
              </a:ext>
            </a:extLst>
          </p:cNvPr>
          <p:cNvSpPr txBox="1"/>
          <p:nvPr/>
        </p:nvSpPr>
        <p:spPr>
          <a:xfrm>
            <a:off x="8154565" y="6233999"/>
            <a:ext cx="4538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3/3</a:t>
            </a:r>
            <a:endParaRPr lang="fr-FR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1728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1" grpId="0"/>
      <p:bldP spid="16" grpId="0"/>
      <p:bldP spid="32" grpId="0" animBg="1"/>
      <p:bldP spid="4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85F62DD-4005-2E95-2765-CD599573061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97F1438F-C5DB-5AAC-B983-E33FDE2EF7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67" y="505514"/>
            <a:ext cx="9069066" cy="5220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48848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7D16DD47-4569-6276-94BA-53986AE4AC3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903" t="28398" r="8747" b="11746"/>
          <a:stretch/>
        </p:blipFill>
        <p:spPr>
          <a:xfrm>
            <a:off x="5559201" y="3825833"/>
            <a:ext cx="3584799" cy="3032167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Lisons le problème.</a:t>
            </a:r>
          </a:p>
        </p:txBody>
      </p:sp>
      <p:sp>
        <p:nvSpPr>
          <p:cNvPr id="8" name="Bulle narrative : ronde 7">
            <a:extLst>
              <a:ext uri="{FF2B5EF4-FFF2-40B4-BE49-F238E27FC236}">
                <a16:creationId xmlns:a16="http://schemas.microsoft.com/office/drawing/2014/main" id="{3D1F2013-6292-FDB3-0EA8-A242611A2F91}"/>
              </a:ext>
            </a:extLst>
          </p:cNvPr>
          <p:cNvSpPr/>
          <p:nvPr/>
        </p:nvSpPr>
        <p:spPr>
          <a:xfrm>
            <a:off x="494805" y="1096488"/>
            <a:ext cx="7717862" cy="3986150"/>
          </a:xfrm>
          <a:prstGeom prst="wedgeEllipseCallout">
            <a:avLst>
              <a:gd name="adj1" fmla="val -23574"/>
              <a:gd name="adj2" fmla="val 65367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fr-FR" sz="3600" dirty="0">
                <a:solidFill>
                  <a:schemeClr val="tx1"/>
                </a:solidFill>
              </a:rPr>
              <a:t>Rose veut changer les lacets de ses 3 paires de baskets. </a:t>
            </a:r>
          </a:p>
          <a:p>
            <a:endParaRPr lang="fr-FR" sz="3600" dirty="0">
              <a:solidFill>
                <a:schemeClr val="tx1"/>
              </a:solidFill>
            </a:endParaRPr>
          </a:p>
          <a:p>
            <a:r>
              <a:rPr lang="fr-FR" sz="3600" b="1" dirty="0">
                <a:solidFill>
                  <a:schemeClr val="tx1"/>
                </a:solidFill>
              </a:rPr>
              <a:t>Combien de lacets doit elle acheter ? </a:t>
            </a:r>
            <a:endParaRPr lang="fr-FR" sz="3600" b="1" dirty="0"/>
          </a:p>
        </p:txBody>
      </p:sp>
    </p:spTree>
    <p:extLst>
      <p:ext uri="{BB962C8B-B14F-4D97-AF65-F5344CB8AC3E}">
        <p14:creationId xmlns:p14="http://schemas.microsoft.com/office/powerpoint/2010/main" val="41538225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Étape 1</a:t>
            </a:r>
            <a:endParaRPr lang="fr-FR" dirty="0"/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5ECBF856-2BC2-DBD9-C07D-AA3E986AAE28}"/>
              </a:ext>
            </a:extLst>
          </p:cNvPr>
          <p:cNvSpPr txBox="1"/>
          <p:nvPr/>
        </p:nvSpPr>
        <p:spPr>
          <a:xfrm>
            <a:off x="4671001" y="2587226"/>
            <a:ext cx="432338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>
                <a:solidFill>
                  <a:srgbClr val="C00000"/>
                </a:solidFill>
                <a:sym typeface="Wingdings" panose="05000000000000000000" pitchFamily="2" charset="2"/>
              </a:rPr>
              <a:t> </a:t>
            </a:r>
            <a:r>
              <a:rPr lang="fr-FR" sz="3600" b="1" dirty="0">
                <a:solidFill>
                  <a:srgbClr val="C00000"/>
                </a:solidFill>
              </a:rPr>
              <a:t>On cherche </a:t>
            </a:r>
            <a:r>
              <a:rPr lang="fr-FR" sz="3600" dirty="0">
                <a:solidFill>
                  <a:srgbClr val="C00000"/>
                </a:solidFill>
              </a:rPr>
              <a:t>le nombre total de lacets.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EEE625C5-9419-E057-9125-FF97200268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993" y="1866671"/>
            <a:ext cx="3960000" cy="3124657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E666BC17-1CDC-31EE-6A2F-0CC99989B858}"/>
              </a:ext>
            </a:extLst>
          </p:cNvPr>
          <p:cNvSpPr txBox="1"/>
          <p:nvPr/>
        </p:nvSpPr>
        <p:spPr>
          <a:xfrm>
            <a:off x="8154565" y="6233999"/>
            <a:ext cx="4538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1/3</a:t>
            </a:r>
            <a:endParaRPr lang="fr-FR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9136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Étape 2</a:t>
            </a:r>
            <a:endParaRPr lang="fr-FR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3CCDE09-7B27-CA6B-A96D-557E1F02B1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889" y="1786416"/>
            <a:ext cx="3960000" cy="3415155"/>
          </a:xfrm>
          <a:prstGeom prst="rect">
            <a:avLst/>
          </a:prstGeom>
        </p:spPr>
      </p:pic>
      <p:sp>
        <p:nvSpPr>
          <p:cNvPr id="3" name="Organigramme : Délai 2">
            <a:extLst>
              <a:ext uri="{FF2B5EF4-FFF2-40B4-BE49-F238E27FC236}">
                <a16:creationId xmlns:a16="http://schemas.microsoft.com/office/drawing/2014/main" id="{69B89946-FEA1-D47A-BB79-EE4C679EFBFF}"/>
              </a:ext>
            </a:extLst>
          </p:cNvPr>
          <p:cNvSpPr/>
          <p:nvPr/>
        </p:nvSpPr>
        <p:spPr>
          <a:xfrm rot="16200000">
            <a:off x="4415791" y="3251020"/>
            <a:ext cx="1072444" cy="462880"/>
          </a:xfrm>
          <a:prstGeom prst="flowChartDelay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Organigramme : Délai 9">
            <a:extLst>
              <a:ext uri="{FF2B5EF4-FFF2-40B4-BE49-F238E27FC236}">
                <a16:creationId xmlns:a16="http://schemas.microsoft.com/office/drawing/2014/main" id="{21813F4C-B312-7E7B-90DA-390318776969}"/>
              </a:ext>
            </a:extLst>
          </p:cNvPr>
          <p:cNvSpPr/>
          <p:nvPr/>
        </p:nvSpPr>
        <p:spPr>
          <a:xfrm rot="16200000">
            <a:off x="4995881" y="3251019"/>
            <a:ext cx="1072444" cy="462880"/>
          </a:xfrm>
          <a:prstGeom prst="flowChartDelay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Organigramme : Délai 10">
            <a:extLst>
              <a:ext uri="{FF2B5EF4-FFF2-40B4-BE49-F238E27FC236}">
                <a16:creationId xmlns:a16="http://schemas.microsoft.com/office/drawing/2014/main" id="{61F44533-7159-2D8B-E582-CFA2424E5474}"/>
              </a:ext>
            </a:extLst>
          </p:cNvPr>
          <p:cNvSpPr/>
          <p:nvPr/>
        </p:nvSpPr>
        <p:spPr>
          <a:xfrm rot="16200000">
            <a:off x="5918019" y="3251019"/>
            <a:ext cx="1072444" cy="462880"/>
          </a:xfrm>
          <a:prstGeom prst="flowChartDelay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Organigramme : Délai 13">
            <a:extLst>
              <a:ext uri="{FF2B5EF4-FFF2-40B4-BE49-F238E27FC236}">
                <a16:creationId xmlns:a16="http://schemas.microsoft.com/office/drawing/2014/main" id="{FF38BD3B-1D52-A78A-85C9-6C3F798F122F}"/>
              </a:ext>
            </a:extLst>
          </p:cNvPr>
          <p:cNvSpPr/>
          <p:nvPr/>
        </p:nvSpPr>
        <p:spPr>
          <a:xfrm rot="16200000">
            <a:off x="6498109" y="3251018"/>
            <a:ext cx="1072444" cy="462880"/>
          </a:xfrm>
          <a:prstGeom prst="flowChartDelay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Organigramme : Délai 19">
            <a:extLst>
              <a:ext uri="{FF2B5EF4-FFF2-40B4-BE49-F238E27FC236}">
                <a16:creationId xmlns:a16="http://schemas.microsoft.com/office/drawing/2014/main" id="{A34D59E4-0B32-C05A-6454-39C92DC11E90}"/>
              </a:ext>
            </a:extLst>
          </p:cNvPr>
          <p:cNvSpPr/>
          <p:nvPr/>
        </p:nvSpPr>
        <p:spPr>
          <a:xfrm rot="16200000">
            <a:off x="7362850" y="3251018"/>
            <a:ext cx="1072444" cy="462880"/>
          </a:xfrm>
          <a:prstGeom prst="flowChartDelay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Organigramme : Délai 28">
            <a:extLst>
              <a:ext uri="{FF2B5EF4-FFF2-40B4-BE49-F238E27FC236}">
                <a16:creationId xmlns:a16="http://schemas.microsoft.com/office/drawing/2014/main" id="{AD116B0C-650F-296F-E9A2-66768C57AC95}"/>
              </a:ext>
            </a:extLst>
          </p:cNvPr>
          <p:cNvSpPr/>
          <p:nvPr/>
        </p:nvSpPr>
        <p:spPr>
          <a:xfrm rot="16200000">
            <a:off x="7942940" y="3251017"/>
            <a:ext cx="1072444" cy="462880"/>
          </a:xfrm>
          <a:prstGeom prst="flowChartDelay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FEAB2106-1D42-6633-A5CC-68C7D255F421}"/>
              </a:ext>
            </a:extLst>
          </p:cNvPr>
          <p:cNvSpPr txBox="1"/>
          <p:nvPr/>
        </p:nvSpPr>
        <p:spPr>
          <a:xfrm>
            <a:off x="8154565" y="6233999"/>
            <a:ext cx="4538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1/3</a:t>
            </a:r>
            <a:endParaRPr lang="fr-FR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39978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Étape 3</a:t>
            </a:r>
            <a:endParaRPr lang="fr-FR" dirty="0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FA4285FA-0CDF-9D6D-BF4B-81973D0A92CE}"/>
              </a:ext>
            </a:extLst>
          </p:cNvPr>
          <p:cNvSpPr txBox="1"/>
          <p:nvPr/>
        </p:nvSpPr>
        <p:spPr>
          <a:xfrm>
            <a:off x="4397829" y="3288479"/>
            <a:ext cx="433845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2 + 2 + 2 =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B1C26A9-9306-02D8-F50A-2913D04575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160" y="1686914"/>
            <a:ext cx="3960000" cy="3635280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E0A4DCD9-B309-9F17-4303-8EA57EF246DC}"/>
              </a:ext>
            </a:extLst>
          </p:cNvPr>
          <p:cNvSpPr txBox="1"/>
          <p:nvPr/>
        </p:nvSpPr>
        <p:spPr>
          <a:xfrm>
            <a:off x="6958477" y="3288479"/>
            <a:ext cx="8119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/>
              <a:t> 6</a:t>
            </a:r>
          </a:p>
        </p:txBody>
      </p:sp>
      <p:sp>
        <p:nvSpPr>
          <p:cNvPr id="4" name="Organigramme : Délai 3">
            <a:extLst>
              <a:ext uri="{FF2B5EF4-FFF2-40B4-BE49-F238E27FC236}">
                <a16:creationId xmlns:a16="http://schemas.microsoft.com/office/drawing/2014/main" id="{868B0F72-C84B-46AA-E7EE-932DFE559A65}"/>
              </a:ext>
            </a:extLst>
          </p:cNvPr>
          <p:cNvSpPr/>
          <p:nvPr/>
        </p:nvSpPr>
        <p:spPr>
          <a:xfrm rot="16200000">
            <a:off x="4267218" y="2194116"/>
            <a:ext cx="1072444" cy="462880"/>
          </a:xfrm>
          <a:prstGeom prst="flowChartDelay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Organigramme : Délai 4">
            <a:extLst>
              <a:ext uri="{FF2B5EF4-FFF2-40B4-BE49-F238E27FC236}">
                <a16:creationId xmlns:a16="http://schemas.microsoft.com/office/drawing/2014/main" id="{6C825738-A2FA-FA61-AC56-FDBE575D1EAD}"/>
              </a:ext>
            </a:extLst>
          </p:cNvPr>
          <p:cNvSpPr/>
          <p:nvPr/>
        </p:nvSpPr>
        <p:spPr>
          <a:xfrm rot="16200000">
            <a:off x="4847308" y="2194115"/>
            <a:ext cx="1072444" cy="462880"/>
          </a:xfrm>
          <a:prstGeom prst="flowChartDelay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Organigramme : Délai 5">
            <a:extLst>
              <a:ext uri="{FF2B5EF4-FFF2-40B4-BE49-F238E27FC236}">
                <a16:creationId xmlns:a16="http://schemas.microsoft.com/office/drawing/2014/main" id="{D2EF5614-A74A-D60D-570C-B8AFB7522A78}"/>
              </a:ext>
            </a:extLst>
          </p:cNvPr>
          <p:cNvSpPr/>
          <p:nvPr/>
        </p:nvSpPr>
        <p:spPr>
          <a:xfrm rot="16200000">
            <a:off x="5769446" y="2194115"/>
            <a:ext cx="1072444" cy="462880"/>
          </a:xfrm>
          <a:prstGeom prst="flowChartDelay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Organigramme : Délai 7">
            <a:extLst>
              <a:ext uri="{FF2B5EF4-FFF2-40B4-BE49-F238E27FC236}">
                <a16:creationId xmlns:a16="http://schemas.microsoft.com/office/drawing/2014/main" id="{A2C77BDC-B0A7-0CB1-170C-C0004675FECE}"/>
              </a:ext>
            </a:extLst>
          </p:cNvPr>
          <p:cNvSpPr/>
          <p:nvPr/>
        </p:nvSpPr>
        <p:spPr>
          <a:xfrm rot="16200000">
            <a:off x="6349536" y="2194114"/>
            <a:ext cx="1072444" cy="462880"/>
          </a:xfrm>
          <a:prstGeom prst="flowChartDelay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Organigramme : Délai 8">
            <a:extLst>
              <a:ext uri="{FF2B5EF4-FFF2-40B4-BE49-F238E27FC236}">
                <a16:creationId xmlns:a16="http://schemas.microsoft.com/office/drawing/2014/main" id="{B4797B27-EC39-2550-3CC9-35976A154C29}"/>
              </a:ext>
            </a:extLst>
          </p:cNvPr>
          <p:cNvSpPr/>
          <p:nvPr/>
        </p:nvSpPr>
        <p:spPr>
          <a:xfrm rot="16200000">
            <a:off x="7214277" y="2194114"/>
            <a:ext cx="1072444" cy="462880"/>
          </a:xfrm>
          <a:prstGeom prst="flowChartDelay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Organigramme : Délai 9">
            <a:extLst>
              <a:ext uri="{FF2B5EF4-FFF2-40B4-BE49-F238E27FC236}">
                <a16:creationId xmlns:a16="http://schemas.microsoft.com/office/drawing/2014/main" id="{A2710F84-254B-4EA0-6A21-B13DBBCC463B}"/>
              </a:ext>
            </a:extLst>
          </p:cNvPr>
          <p:cNvSpPr/>
          <p:nvPr/>
        </p:nvSpPr>
        <p:spPr>
          <a:xfrm rot="16200000">
            <a:off x="7794367" y="2194113"/>
            <a:ext cx="1072444" cy="462880"/>
          </a:xfrm>
          <a:prstGeom prst="flowChartDelay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FB181B3E-29CE-49DF-5BF7-50A4A15846ED}"/>
              </a:ext>
            </a:extLst>
          </p:cNvPr>
          <p:cNvSpPr txBox="1"/>
          <p:nvPr/>
        </p:nvSpPr>
        <p:spPr>
          <a:xfrm>
            <a:off x="8154565" y="6233999"/>
            <a:ext cx="4538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1/3</a:t>
            </a:r>
            <a:endParaRPr lang="fr-FR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08320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Étape 4</a:t>
            </a:r>
            <a:endParaRPr lang="fr-FR" dirty="0"/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377508ED-856A-053E-84E3-379C42F7D6A6}"/>
              </a:ext>
            </a:extLst>
          </p:cNvPr>
          <p:cNvSpPr txBox="1"/>
          <p:nvPr/>
        </p:nvSpPr>
        <p:spPr>
          <a:xfrm>
            <a:off x="4191002" y="3378220"/>
            <a:ext cx="48288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C00000"/>
                </a:solidFill>
                <a:latin typeface="Cursive standard" pitchFamily="2" charset="0"/>
              </a:rPr>
              <a:t>Elle doit acheter 6 lacets.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797F388-4513-0404-C50E-00838E68C3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825" y="2135135"/>
            <a:ext cx="3960000" cy="3161708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A86B246A-FFF7-88A3-84BD-A4CD8F12D0FC}"/>
              </a:ext>
            </a:extLst>
          </p:cNvPr>
          <p:cNvSpPr txBox="1"/>
          <p:nvPr/>
        </p:nvSpPr>
        <p:spPr>
          <a:xfrm>
            <a:off x="8154565" y="6233999"/>
            <a:ext cx="4538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1/3</a:t>
            </a:r>
            <a:endParaRPr lang="fr-FR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7811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47B27B-6193-6734-B347-8DF903C2BC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5090F615-C447-2577-A909-85B4041B056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60" t="34068" r="29221" b="23058"/>
          <a:stretch/>
        </p:blipFill>
        <p:spPr>
          <a:xfrm>
            <a:off x="4991795" y="4104905"/>
            <a:ext cx="4183872" cy="2753096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1E58B6F8-738A-1A03-D366-D7791A21EE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30486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Lisons le problème.</a:t>
            </a:r>
          </a:p>
        </p:txBody>
      </p:sp>
      <p:sp>
        <p:nvSpPr>
          <p:cNvPr id="8" name="Bulle narrative : ronde 7">
            <a:extLst>
              <a:ext uri="{FF2B5EF4-FFF2-40B4-BE49-F238E27FC236}">
                <a16:creationId xmlns:a16="http://schemas.microsoft.com/office/drawing/2014/main" id="{853E1C77-4E62-916F-3854-BC52334C0B84}"/>
              </a:ext>
            </a:extLst>
          </p:cNvPr>
          <p:cNvSpPr/>
          <p:nvPr/>
        </p:nvSpPr>
        <p:spPr>
          <a:xfrm>
            <a:off x="50798" y="805213"/>
            <a:ext cx="9074067" cy="3986150"/>
          </a:xfrm>
          <a:prstGeom prst="wedgeEllipseCallout">
            <a:avLst>
              <a:gd name="adj1" fmla="val -23574"/>
              <a:gd name="adj2" fmla="val 65367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fr-FR" sz="3600" dirty="0">
                <a:solidFill>
                  <a:schemeClr val="tx1"/>
                </a:solidFill>
              </a:rPr>
              <a:t>Les enfants jouent à un jeu. Hugo a lancé 3 dés. Chaque dé a fait 4.</a:t>
            </a:r>
          </a:p>
          <a:p>
            <a:endParaRPr lang="fr-FR" sz="3600" dirty="0">
              <a:solidFill>
                <a:schemeClr val="tx1"/>
              </a:solidFill>
            </a:endParaRPr>
          </a:p>
          <a:p>
            <a:pPr algn="just"/>
            <a:r>
              <a:rPr lang="fr-FR" sz="3600" b="1" dirty="0">
                <a:solidFill>
                  <a:schemeClr val="tx1"/>
                </a:solidFill>
              </a:rPr>
              <a:t>Combien Hugo a-t-il fait au total ? </a:t>
            </a:r>
            <a:endParaRPr lang="fr-FR" sz="3200" b="1" dirty="0"/>
          </a:p>
        </p:txBody>
      </p:sp>
    </p:spTree>
    <p:extLst>
      <p:ext uri="{BB962C8B-B14F-4D97-AF65-F5344CB8AC3E}">
        <p14:creationId xmlns:p14="http://schemas.microsoft.com/office/powerpoint/2010/main" val="1863433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089" y="21788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Je cherche en suivant les 4 étapes.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7A0DED28-F1C4-9D19-1D37-F7F63A52731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3993" b="49776"/>
          <a:stretch/>
        </p:blipFill>
        <p:spPr>
          <a:xfrm>
            <a:off x="1248926" y="1197891"/>
            <a:ext cx="1885906" cy="972000"/>
          </a:xfrm>
          <a:prstGeom prst="rect">
            <a:avLst/>
          </a:prstGeom>
        </p:spPr>
      </p:pic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EFB0554F-4F38-D23B-0CA1-41C9E7D183E7}"/>
              </a:ext>
            </a:extLst>
          </p:cNvPr>
          <p:cNvSpPr/>
          <p:nvPr/>
        </p:nvSpPr>
        <p:spPr>
          <a:xfrm>
            <a:off x="368215" y="1377045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4544D7AE-07EC-5E80-8113-1935BA949228}"/>
              </a:ext>
            </a:extLst>
          </p:cNvPr>
          <p:cNvSpPr/>
          <p:nvPr/>
        </p:nvSpPr>
        <p:spPr>
          <a:xfrm>
            <a:off x="368215" y="2780864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4355C908-5650-A57A-F0B0-9FDEAEF42335}"/>
              </a:ext>
            </a:extLst>
          </p:cNvPr>
          <p:cNvSpPr/>
          <p:nvPr/>
        </p:nvSpPr>
        <p:spPr>
          <a:xfrm>
            <a:off x="368215" y="4184683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D16E8925-4238-FC72-C5E0-DBDF3FF507C7}"/>
              </a:ext>
            </a:extLst>
          </p:cNvPr>
          <p:cNvSpPr/>
          <p:nvPr/>
        </p:nvSpPr>
        <p:spPr>
          <a:xfrm>
            <a:off x="368215" y="5588502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3573ED51-7144-5AAC-0A0D-66214F0AD87A}"/>
              </a:ext>
            </a:extLst>
          </p:cNvPr>
          <p:cNvSpPr txBox="1"/>
          <p:nvPr/>
        </p:nvSpPr>
        <p:spPr>
          <a:xfrm>
            <a:off x="3401851" y="1155592"/>
            <a:ext cx="548485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  <a:sym typeface="Wingdings" panose="05000000000000000000" pitchFamily="2" charset="2"/>
              </a:rPr>
              <a:t> </a:t>
            </a:r>
            <a:r>
              <a:rPr lang="fr-FR" sz="3200" dirty="0">
                <a:solidFill>
                  <a:srgbClr val="C00000"/>
                </a:solidFill>
              </a:rPr>
              <a:t>Je cherche le total des dés.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9792E5C1-D668-E95D-EA10-FF5AAAC5730C}"/>
              </a:ext>
            </a:extLst>
          </p:cNvPr>
          <p:cNvSpPr txBox="1"/>
          <p:nvPr/>
        </p:nvSpPr>
        <p:spPr>
          <a:xfrm>
            <a:off x="3435206" y="5569368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  <a:latin typeface="Cursive standard" pitchFamily="2" charset="0"/>
                <a:sym typeface="Wingdings" panose="05000000000000000000" pitchFamily="2" charset="2"/>
              </a:rPr>
              <a:t> Hugo a fait 12 au total.</a:t>
            </a:r>
            <a:endParaRPr lang="fr-FR" sz="3200" dirty="0">
              <a:solidFill>
                <a:srgbClr val="C00000"/>
              </a:solidFill>
              <a:latin typeface="Cursive standard" pitchFamily="2" charset="0"/>
            </a:endParaRP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B7644F5-318C-5017-0E74-A8F95217F22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8" b="678"/>
          <a:stretch/>
        </p:blipFill>
        <p:spPr>
          <a:xfrm>
            <a:off x="1248926" y="5409348"/>
            <a:ext cx="1779368" cy="972000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394E5A97-14A8-23FC-D814-F3228095513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4" t="57746" r="42480" b="-76"/>
          <a:stretch/>
        </p:blipFill>
        <p:spPr bwMode="auto">
          <a:xfrm>
            <a:off x="1248926" y="3938883"/>
            <a:ext cx="1792999" cy="110529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1" name="ZoneTexte 20">
            <a:extLst>
              <a:ext uri="{FF2B5EF4-FFF2-40B4-BE49-F238E27FC236}">
                <a16:creationId xmlns:a16="http://schemas.microsoft.com/office/drawing/2014/main" id="{C489E808-7B28-45F7-AB5C-EC9C0D0D3F6C}"/>
              </a:ext>
            </a:extLst>
          </p:cNvPr>
          <p:cNvSpPr txBox="1"/>
          <p:nvPr/>
        </p:nvSpPr>
        <p:spPr>
          <a:xfrm>
            <a:off x="3508499" y="4220116"/>
            <a:ext cx="51871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C00000"/>
                </a:solidFill>
                <a:sym typeface="Wingdings" panose="05000000000000000000" pitchFamily="2" charset="2"/>
              </a:rPr>
              <a:t> </a:t>
            </a:r>
            <a:r>
              <a:rPr lang="fr-FR" sz="4000" dirty="0">
                <a:solidFill>
                  <a:srgbClr val="C00000"/>
                </a:solidFill>
              </a:rPr>
              <a:t>4 + 4 + 4 = 12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2DD57DF-2C21-FEB7-84C1-6E49B4F49A2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5590" b="49889"/>
          <a:stretch/>
        </p:blipFill>
        <p:spPr>
          <a:xfrm>
            <a:off x="1248926" y="2601710"/>
            <a:ext cx="1813145" cy="972000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1522EA18-0201-A4E4-9C5E-7882EC4F4259}"/>
              </a:ext>
            </a:extLst>
          </p:cNvPr>
          <p:cNvSpPr txBox="1"/>
          <p:nvPr/>
        </p:nvSpPr>
        <p:spPr>
          <a:xfrm>
            <a:off x="3435206" y="2551655"/>
            <a:ext cx="51871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à"/>
            </a:pPr>
            <a:r>
              <a:rPr lang="fr-FR" sz="3200" dirty="0">
                <a:solidFill>
                  <a:srgbClr val="C00000"/>
                </a:solidFill>
              </a:rPr>
              <a:t>Je représente</a:t>
            </a:r>
          </a:p>
          <a:p>
            <a:r>
              <a:rPr lang="fr-FR" sz="3200" dirty="0">
                <a:solidFill>
                  <a:srgbClr val="C00000"/>
                </a:solidFill>
              </a:rPr>
              <a:t>     le problème.</a:t>
            </a:r>
          </a:p>
        </p:txBody>
      </p:sp>
      <p:sp>
        <p:nvSpPr>
          <p:cNvPr id="41" name="Espace réservé du texte 40">
            <a:extLst>
              <a:ext uri="{FF2B5EF4-FFF2-40B4-BE49-F238E27FC236}">
                <a16:creationId xmlns:a16="http://schemas.microsoft.com/office/drawing/2014/main" id="{9912C657-8C88-8374-FA89-6F26469A556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BF9F8BB2-8DC4-7D3E-E57E-E66805D64805}"/>
              </a:ext>
            </a:extLst>
          </p:cNvPr>
          <p:cNvSpPr/>
          <p:nvPr/>
        </p:nvSpPr>
        <p:spPr>
          <a:xfrm>
            <a:off x="6422175" y="2856411"/>
            <a:ext cx="766354" cy="53814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dirty="0"/>
              <a:t>4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8146F8BD-844E-7EE3-AF75-DE47CF2E3DA3}"/>
              </a:ext>
            </a:extLst>
          </p:cNvPr>
          <p:cNvSpPr/>
          <p:nvPr/>
        </p:nvSpPr>
        <p:spPr>
          <a:xfrm>
            <a:off x="7271261" y="2868315"/>
            <a:ext cx="766354" cy="53814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dirty="0"/>
              <a:t>4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33515744-AB4F-E5EB-F680-DC2D2549DFC5}"/>
              </a:ext>
            </a:extLst>
          </p:cNvPr>
          <p:cNvSpPr/>
          <p:nvPr/>
        </p:nvSpPr>
        <p:spPr>
          <a:xfrm>
            <a:off x="8120347" y="2869148"/>
            <a:ext cx="766354" cy="53814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dirty="0"/>
              <a:t>4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550EC950-CBA8-C10E-4CDA-C78FD4966913}"/>
              </a:ext>
            </a:extLst>
          </p:cNvPr>
          <p:cNvSpPr txBox="1"/>
          <p:nvPr/>
        </p:nvSpPr>
        <p:spPr>
          <a:xfrm>
            <a:off x="8154565" y="6233999"/>
            <a:ext cx="4538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2/3</a:t>
            </a:r>
            <a:endParaRPr lang="fr-FR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3207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1" grpId="0"/>
      <p:bldP spid="16" grpId="0"/>
      <p:bldP spid="32" grpId="0" animBg="1"/>
      <p:bldP spid="40" grpId="0" animBg="1"/>
      <p:bldP spid="42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2710</TotalTime>
  <Words>218</Words>
  <Application>Microsoft Office PowerPoint</Application>
  <PresentationFormat>Affichage à l'écran (4:3)</PresentationFormat>
  <Paragraphs>54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8" baseType="lpstr">
      <vt:lpstr>Arial</vt:lpstr>
      <vt:lpstr>Calibri</vt:lpstr>
      <vt:lpstr>Calibri Light</vt:lpstr>
      <vt:lpstr>Cursive standard</vt:lpstr>
      <vt:lpstr>Webdings</vt:lpstr>
      <vt:lpstr>Wingdings</vt:lpstr>
      <vt:lpstr>Thème Office</vt:lpstr>
      <vt:lpstr>Présentation PowerPoint</vt:lpstr>
      <vt:lpstr>Présentation PowerPoint</vt:lpstr>
      <vt:lpstr>Lisons le problème.</vt:lpstr>
      <vt:lpstr>Étape 1</vt:lpstr>
      <vt:lpstr>Étape 2</vt:lpstr>
      <vt:lpstr>Étape 3</vt:lpstr>
      <vt:lpstr>Étape 4</vt:lpstr>
      <vt:lpstr>Lisons le problème.</vt:lpstr>
      <vt:lpstr>Je cherche en suivant les 4 étapes.</vt:lpstr>
      <vt:lpstr>Lisons le problème.</vt:lpstr>
      <vt:lpstr>Je cherche en suivant les 4 étapes.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Marie DE NICOLO</cp:lastModifiedBy>
  <cp:revision>71</cp:revision>
  <dcterms:created xsi:type="dcterms:W3CDTF">2023-02-07T14:55:57Z</dcterms:created>
  <dcterms:modified xsi:type="dcterms:W3CDTF">2025-08-12T15:11:45Z</dcterms:modified>
</cp:coreProperties>
</file>